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53B2B1-5F14-4DF5-94B8-2714C4AE0830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46C061-6B96-4888-BCC8-6E091EB9D0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048672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Тема 3. Политическая, экономическая и социогуманитарная составляющие </a:t>
            </a:r>
            <a:r>
              <a:rPr lang="ru-RU" b="1" dirty="0" smtClean="0"/>
              <a:t>идеологии </a:t>
            </a:r>
            <a:r>
              <a:rPr lang="ru-RU" b="1" dirty="0"/>
              <a:t>белорусского </a:t>
            </a:r>
            <a:r>
              <a:rPr lang="ru-RU" b="1" dirty="0" smtClean="0"/>
              <a:t>государства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/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Конституционно-правовые </a:t>
            </a:r>
            <a:r>
              <a:rPr lang="ru-RU" dirty="0"/>
              <a:t>основы идеологии белорусского </a:t>
            </a:r>
            <a:r>
              <a:rPr lang="ru-RU" dirty="0" smtClean="0"/>
              <a:t>государства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/>
              <a:t>Государственные герб, флаг и гимн Республики Беларусь – символы государственного суверенитета </a:t>
            </a:r>
            <a:r>
              <a:rPr lang="ru-RU" dirty="0" smtClean="0"/>
              <a:t>Беларуси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/>
              <a:t>Стратегия общественного развития Беларуси в XXI веке</a:t>
            </a:r>
          </a:p>
        </p:txBody>
      </p:sp>
    </p:spTree>
    <p:extLst>
      <p:ext uri="{BB962C8B-B14F-4D97-AF65-F5344CB8AC3E}">
        <p14:creationId xmlns:p14="http://schemas.microsoft.com/office/powerpoint/2010/main" val="115329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Социально-культурные </a:t>
            </a:r>
            <a:r>
              <a:rPr lang="ru-RU" b="1" dirty="0"/>
              <a:t>права и свободы, закреплённые в Конституции </a:t>
            </a:r>
            <a:r>
              <a:rPr lang="ru-RU" b="1" dirty="0" smtClean="0"/>
              <a:t>РБ: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/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образование (ст. </a:t>
            </a:r>
            <a:r>
              <a:rPr lang="ru-RU" dirty="0" smtClean="0"/>
              <a:t>49)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сохранять свою национальную принадлежность, право пользоваться родным языком, выбирать язык общения (ст. </a:t>
            </a:r>
            <a:r>
              <a:rPr lang="ru-RU" dirty="0" smtClean="0"/>
              <a:t>50)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свобода художественного, </a:t>
            </a:r>
            <a:r>
              <a:rPr lang="ru-RU" dirty="0"/>
              <a:t>научного, технического </a:t>
            </a:r>
            <a:r>
              <a:rPr lang="ru-RU" dirty="0" smtClean="0"/>
              <a:t>творчества </a:t>
            </a:r>
            <a:r>
              <a:rPr lang="ru-RU" dirty="0"/>
              <a:t>и преподавания. Интеллектуальная собственность охраняется законом (ст. 51)</a:t>
            </a:r>
          </a:p>
        </p:txBody>
      </p:sp>
    </p:spTree>
    <p:extLst>
      <p:ext uri="{BB962C8B-B14F-4D97-AF65-F5344CB8AC3E}">
        <p14:creationId xmlns:p14="http://schemas.microsoft.com/office/powerpoint/2010/main" val="6225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Основные </a:t>
            </a:r>
            <a:r>
              <a:rPr lang="ru-RU" b="1" dirty="0"/>
              <a:t>обязанности граждан Республики </a:t>
            </a:r>
            <a:r>
              <a:rPr lang="ru-RU" b="1" dirty="0" smtClean="0"/>
              <a:t>Беларусь: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соблюдать </a:t>
            </a:r>
            <a:r>
              <a:rPr lang="ru-RU" dirty="0"/>
              <a:t>Конституцию Республики Беларусь, законы и уважать национальные традиции (ст. </a:t>
            </a:r>
            <a:r>
              <a:rPr lang="ru-RU" dirty="0" smtClean="0"/>
              <a:t>52)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уважать </a:t>
            </a:r>
            <a:r>
              <a:rPr lang="ru-RU" dirty="0"/>
              <a:t>достоинство, права, свободы, законные интересы других лиц (ст. </a:t>
            </a:r>
            <a:r>
              <a:rPr lang="ru-RU" dirty="0" smtClean="0"/>
              <a:t>53)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беречь </a:t>
            </a:r>
            <a:r>
              <a:rPr lang="ru-RU" dirty="0"/>
              <a:t>историко-культурное наследие и другие культурные ценности (ст. </a:t>
            </a:r>
            <a:r>
              <a:rPr lang="ru-RU" dirty="0" smtClean="0"/>
              <a:t>54)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охрана </a:t>
            </a:r>
            <a:r>
              <a:rPr lang="ru-RU" dirty="0"/>
              <a:t>природной среды - долг каждого (ст. </a:t>
            </a:r>
            <a:r>
              <a:rPr lang="ru-RU" dirty="0" smtClean="0"/>
              <a:t>55)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принимать </a:t>
            </a:r>
            <a:r>
              <a:rPr lang="ru-RU" dirty="0"/>
              <a:t>участие в финансировании государственных расходов путём уплаты государственных налогов, пошлин и иных платежей (ст. </a:t>
            </a:r>
            <a:r>
              <a:rPr lang="ru-RU" dirty="0" smtClean="0"/>
              <a:t>56)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защита </a:t>
            </a:r>
            <a:r>
              <a:rPr lang="ru-RU" dirty="0"/>
              <a:t>Республики Беларусь - обязанность и священный долг каждого гражданина Республики Беларусь (ст. 57)</a:t>
            </a:r>
          </a:p>
        </p:txBody>
      </p:sp>
    </p:spTree>
    <p:extLst>
      <p:ext uri="{BB962C8B-B14F-4D97-AF65-F5344CB8AC3E}">
        <p14:creationId xmlns:p14="http://schemas.microsoft.com/office/powerpoint/2010/main" val="41157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Флаг </a:t>
            </a:r>
            <a:r>
              <a:rPr lang="ru-RU" b="1" dirty="0"/>
              <a:t>Республики </a:t>
            </a:r>
            <a:r>
              <a:rPr lang="ru-RU" b="1" dirty="0" smtClean="0"/>
              <a:t>Беларусь </a:t>
            </a:r>
            <a:r>
              <a:rPr lang="ru-RU" dirty="0" smtClean="0"/>
              <a:t>- официальный </a:t>
            </a:r>
            <a:r>
              <a:rPr lang="ru-RU" dirty="0"/>
              <a:t>государственный символ </a:t>
            </a:r>
            <a:r>
              <a:rPr lang="ru-RU" dirty="0" smtClean="0"/>
              <a:t>Республики Беларусь. </a:t>
            </a:r>
            <a:r>
              <a:rPr lang="ru-RU" dirty="0"/>
              <a:t>Был принят 14 мая 1995 года по результатам референдума, заменив бело-красно-белый </a:t>
            </a:r>
            <a:r>
              <a:rPr lang="ru-RU" dirty="0" smtClean="0"/>
              <a:t>флаг, использовавшийся </a:t>
            </a:r>
            <a:r>
              <a:rPr lang="ru-RU" dirty="0"/>
              <a:t>с 1991 года</a:t>
            </a:r>
            <a:r>
              <a:rPr lang="ru-RU" dirty="0" smtClean="0"/>
              <a:t>. В 2012 году орнамент флага был изменен.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60848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Герб </a:t>
            </a:r>
            <a:r>
              <a:rPr lang="ru-RU" b="1" dirty="0"/>
              <a:t>Республики </a:t>
            </a:r>
            <a:r>
              <a:rPr lang="ru-RU" b="1" dirty="0" smtClean="0"/>
              <a:t>Беларусь</a:t>
            </a:r>
            <a:r>
              <a:rPr lang="ru-RU" dirty="0" smtClean="0"/>
              <a:t> – главный </a:t>
            </a:r>
            <a:r>
              <a:rPr lang="ru-RU" dirty="0"/>
              <a:t>государственный символ (эмблема) Республики Беларусь, наряду с флагом и гимном. Принят 7 июня 1995 года по результатам референдума</a:t>
            </a:r>
            <a:r>
              <a:rPr lang="ru-RU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552" y="1154037"/>
            <a:ext cx="4032448" cy="570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соответствии с Указом Президента Республики Беларусь № 157 от 26.03.1998 ежегодно во </a:t>
            </a:r>
            <a:r>
              <a:rPr lang="ru-RU" b="1" dirty="0"/>
              <a:t>второе воскресенье мая </a:t>
            </a:r>
            <a:r>
              <a:rPr lang="ru-RU" dirty="0"/>
              <a:t>отмечается государственный праздник </a:t>
            </a:r>
            <a:r>
              <a:rPr lang="ru-RU" b="1" dirty="0" smtClean="0"/>
              <a:t>«День </a:t>
            </a:r>
            <a:r>
              <a:rPr lang="ru-RU" b="1" dirty="0"/>
              <a:t>Государственного герба и Государственного флага Республики </a:t>
            </a:r>
            <a:r>
              <a:rPr lang="ru-RU" b="1" dirty="0" smtClean="0"/>
              <a:t>Беларусь»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9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	</a:t>
            </a:r>
            <a:r>
              <a:rPr lang="ru-RU" sz="1800" b="1" dirty="0" smtClean="0"/>
              <a:t>Государственный </a:t>
            </a:r>
            <a:r>
              <a:rPr lang="ru-RU" sz="1800" b="1" dirty="0"/>
              <a:t>гимн Республики </a:t>
            </a:r>
            <a:r>
              <a:rPr lang="ru-RU" sz="1800" b="1" dirty="0" smtClean="0"/>
              <a:t>Беларусь </a:t>
            </a:r>
            <a:r>
              <a:rPr lang="ru-RU" sz="1800" dirty="0" smtClean="0"/>
              <a:t>- один </a:t>
            </a:r>
            <a:r>
              <a:rPr lang="ru-RU" sz="1800" dirty="0"/>
              <a:t>из символов государственности </a:t>
            </a:r>
            <a:r>
              <a:rPr lang="ru-RU" sz="1800" dirty="0" smtClean="0"/>
              <a:t>Беларуси. </a:t>
            </a:r>
            <a:r>
              <a:rPr lang="ru-RU" sz="1800" dirty="0"/>
              <a:t>Музыка гимна </a:t>
            </a:r>
            <a:r>
              <a:rPr lang="ru-RU" sz="1800" dirty="0" smtClean="0"/>
              <a:t>была </a:t>
            </a:r>
            <a:r>
              <a:rPr lang="ru-RU" sz="1800" dirty="0"/>
              <a:t>написана Нестором Соколовским для гимна Белорусской ССР 1955 г. Текст этого гимна, написанный М. Климковичем, начинался со слов «Мы, белорусы», как и нынешний. В 2002 утверждён новый текст гимна; текст переработан В. </a:t>
            </a:r>
            <a:r>
              <a:rPr lang="ru-RU" sz="1800" dirty="0" err="1" smtClean="0"/>
              <a:t>Каризной</a:t>
            </a:r>
            <a:r>
              <a:rPr lang="ru-RU" sz="1800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Мы, </a:t>
            </a:r>
            <a:r>
              <a:rPr lang="ru-RU" sz="1900" dirty="0" err="1"/>
              <a:t>беларусы</a:t>
            </a:r>
            <a:r>
              <a:rPr lang="ru-RU" sz="1900" dirty="0"/>
              <a:t> — </a:t>
            </a:r>
            <a:r>
              <a:rPr lang="ru-RU" sz="1900" dirty="0" err="1"/>
              <a:t>мірныя</a:t>
            </a:r>
            <a:r>
              <a:rPr lang="ru-RU" sz="1900" dirty="0"/>
              <a:t> </a:t>
            </a:r>
            <a:r>
              <a:rPr lang="ru-RU" sz="1900" dirty="0" err="1"/>
              <a:t>людзі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Сэрцам</a:t>
            </a:r>
            <a:r>
              <a:rPr lang="ru-RU" sz="1900" dirty="0"/>
              <a:t> </a:t>
            </a:r>
            <a:r>
              <a:rPr lang="ru-RU" sz="1900" dirty="0" err="1"/>
              <a:t>адданыя</a:t>
            </a:r>
            <a:r>
              <a:rPr lang="ru-RU" sz="1900" dirty="0"/>
              <a:t> </a:t>
            </a:r>
            <a:r>
              <a:rPr lang="ru-RU" sz="1900" dirty="0" err="1"/>
              <a:t>роднай</a:t>
            </a:r>
            <a:r>
              <a:rPr lang="ru-RU" sz="1900" dirty="0"/>
              <a:t> </a:t>
            </a:r>
            <a:r>
              <a:rPr lang="ru-RU" sz="1900" dirty="0" err="1"/>
              <a:t>зямлі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Шчыра</a:t>
            </a:r>
            <a:r>
              <a:rPr lang="ru-RU" sz="1900" dirty="0"/>
              <a:t> </a:t>
            </a:r>
            <a:r>
              <a:rPr lang="ru-RU" sz="1900" dirty="0" err="1"/>
              <a:t>сябруем</a:t>
            </a:r>
            <a:r>
              <a:rPr lang="ru-RU" sz="1900" dirty="0"/>
              <a:t>, </a:t>
            </a:r>
            <a:r>
              <a:rPr lang="ru-RU" sz="1900" dirty="0" err="1"/>
              <a:t>сілы</a:t>
            </a:r>
            <a:r>
              <a:rPr lang="ru-RU" sz="1900" dirty="0"/>
              <a:t> </a:t>
            </a:r>
            <a:r>
              <a:rPr lang="ru-RU" sz="1900" dirty="0" err="1"/>
              <a:t>гартуем</a:t>
            </a:r>
            <a:endParaRPr lang="ru-RU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Мы ў </a:t>
            </a:r>
            <a:r>
              <a:rPr lang="ru-RU" sz="1900" dirty="0" err="1"/>
              <a:t>працавітай</a:t>
            </a:r>
            <a:r>
              <a:rPr lang="ru-RU" sz="1900" dirty="0"/>
              <a:t>, </a:t>
            </a:r>
            <a:r>
              <a:rPr lang="ru-RU" sz="1900" dirty="0" err="1"/>
              <a:t>вольнай</a:t>
            </a:r>
            <a:r>
              <a:rPr lang="ru-RU" sz="1900" dirty="0"/>
              <a:t> </a:t>
            </a:r>
            <a:r>
              <a:rPr lang="ru-RU" sz="1900" dirty="0" err="1"/>
              <a:t>сям’і</a:t>
            </a:r>
            <a:r>
              <a:rPr lang="ru-RU" sz="1900" dirty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Слаўся</a:t>
            </a:r>
            <a:r>
              <a:rPr lang="ru-RU" sz="1900" dirty="0"/>
              <a:t>, </a:t>
            </a:r>
            <a:r>
              <a:rPr lang="ru-RU" sz="1900" dirty="0" err="1"/>
              <a:t>зямлі</a:t>
            </a:r>
            <a:r>
              <a:rPr lang="ru-RU" sz="1900" dirty="0"/>
              <a:t> </a:t>
            </a:r>
            <a:r>
              <a:rPr lang="ru-RU" sz="1900" dirty="0" err="1"/>
              <a:t>нашай</a:t>
            </a:r>
            <a:r>
              <a:rPr lang="ru-RU" sz="1900" dirty="0"/>
              <a:t> </a:t>
            </a:r>
            <a:r>
              <a:rPr lang="ru-RU" sz="1900" dirty="0" err="1"/>
              <a:t>светлае</a:t>
            </a:r>
            <a:r>
              <a:rPr lang="ru-RU" sz="1900" dirty="0"/>
              <a:t> </a:t>
            </a:r>
            <a:r>
              <a:rPr lang="ru-RU" sz="1900" dirty="0" err="1"/>
              <a:t>імя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Слаўся</a:t>
            </a:r>
            <a:r>
              <a:rPr lang="ru-RU" sz="1900" dirty="0"/>
              <a:t>, </a:t>
            </a:r>
            <a:r>
              <a:rPr lang="ru-RU" sz="1900" dirty="0" err="1"/>
              <a:t>народаў</a:t>
            </a:r>
            <a:r>
              <a:rPr lang="ru-RU" sz="1900" dirty="0"/>
              <a:t> </a:t>
            </a:r>
            <a:r>
              <a:rPr lang="ru-RU" sz="1900" dirty="0" err="1"/>
              <a:t>братэрскі</a:t>
            </a:r>
            <a:r>
              <a:rPr lang="ru-RU" sz="1900" dirty="0"/>
              <a:t> </a:t>
            </a:r>
            <a:r>
              <a:rPr lang="ru-RU" sz="1900" dirty="0" err="1"/>
              <a:t>саюз</a:t>
            </a:r>
            <a:r>
              <a:rPr lang="ru-RU" sz="1900" dirty="0"/>
              <a:t>!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Наша </a:t>
            </a:r>
            <a:r>
              <a:rPr lang="ru-RU" sz="1900" dirty="0" err="1"/>
              <a:t>любімая</a:t>
            </a:r>
            <a:r>
              <a:rPr lang="ru-RU" sz="1900" dirty="0"/>
              <a:t> </a:t>
            </a:r>
            <a:r>
              <a:rPr lang="ru-RU" sz="1900" dirty="0" err="1"/>
              <a:t>маці-Радзіма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Вечна </a:t>
            </a:r>
            <a:r>
              <a:rPr lang="ru-RU" sz="1900" dirty="0" err="1"/>
              <a:t>жыві</a:t>
            </a:r>
            <a:r>
              <a:rPr lang="ru-RU" sz="1900" dirty="0"/>
              <a:t> і </a:t>
            </a:r>
            <a:r>
              <a:rPr lang="ru-RU" sz="1900" dirty="0" err="1"/>
              <a:t>квітней</a:t>
            </a:r>
            <a:r>
              <a:rPr lang="ru-RU" sz="1900" dirty="0"/>
              <a:t>, Беларусь!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Разам з </a:t>
            </a:r>
            <a:r>
              <a:rPr lang="ru-RU" sz="1900" dirty="0" err="1"/>
              <a:t>братамі</a:t>
            </a:r>
            <a:r>
              <a:rPr lang="ru-RU" sz="1900" dirty="0"/>
              <a:t> </a:t>
            </a:r>
            <a:r>
              <a:rPr lang="ru-RU" sz="1900" dirty="0" err="1"/>
              <a:t>мужна</a:t>
            </a:r>
            <a:r>
              <a:rPr lang="ru-RU" sz="1900" dirty="0"/>
              <a:t> </a:t>
            </a:r>
            <a:r>
              <a:rPr lang="ru-RU" sz="1900" dirty="0" err="1"/>
              <a:t>вякамі</a:t>
            </a:r>
            <a:endParaRPr lang="ru-RU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Мы </a:t>
            </a:r>
            <a:r>
              <a:rPr lang="ru-RU" sz="1900" dirty="0" err="1"/>
              <a:t>баранілі</a:t>
            </a:r>
            <a:r>
              <a:rPr lang="ru-RU" sz="1900" dirty="0"/>
              <a:t> родны </a:t>
            </a:r>
            <a:r>
              <a:rPr lang="ru-RU" sz="1900" dirty="0" err="1"/>
              <a:t>парог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 Ў </a:t>
            </a:r>
            <a:r>
              <a:rPr lang="ru-RU" sz="1900" dirty="0" err="1"/>
              <a:t>бітвах</a:t>
            </a:r>
            <a:r>
              <a:rPr lang="ru-RU" sz="1900" dirty="0"/>
              <a:t> за волю, </a:t>
            </a:r>
            <a:r>
              <a:rPr lang="ru-RU" sz="1900" dirty="0" err="1"/>
              <a:t>бітвах</a:t>
            </a:r>
            <a:r>
              <a:rPr lang="ru-RU" sz="1900" dirty="0"/>
              <a:t> за долю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Свой </a:t>
            </a:r>
            <a:r>
              <a:rPr lang="ru-RU" sz="1900" dirty="0" err="1"/>
              <a:t>здабывалі</a:t>
            </a:r>
            <a:r>
              <a:rPr lang="ru-RU" sz="1900" dirty="0"/>
              <a:t> </a:t>
            </a:r>
            <a:r>
              <a:rPr lang="ru-RU" sz="1900" dirty="0" err="1"/>
              <a:t>сцяг</a:t>
            </a:r>
            <a:r>
              <a:rPr lang="ru-RU" sz="1900" dirty="0"/>
              <a:t> </a:t>
            </a:r>
            <a:r>
              <a:rPr lang="ru-RU" sz="1900" dirty="0" err="1"/>
              <a:t>перамог</a:t>
            </a:r>
            <a:r>
              <a:rPr lang="ru-RU" sz="1900" dirty="0"/>
              <a:t>!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Слаўся</a:t>
            </a:r>
            <a:r>
              <a:rPr lang="ru-RU" sz="1900" dirty="0"/>
              <a:t>, </a:t>
            </a:r>
            <a:r>
              <a:rPr lang="ru-RU" sz="1900" dirty="0" err="1"/>
              <a:t>зямлі</a:t>
            </a:r>
            <a:r>
              <a:rPr lang="ru-RU" sz="1900" dirty="0"/>
              <a:t> </a:t>
            </a:r>
            <a:r>
              <a:rPr lang="ru-RU" sz="1900" dirty="0" err="1"/>
              <a:t>нашай</a:t>
            </a:r>
            <a:r>
              <a:rPr lang="ru-RU" sz="1900" dirty="0"/>
              <a:t> </a:t>
            </a:r>
            <a:r>
              <a:rPr lang="ru-RU" sz="1900" dirty="0" err="1"/>
              <a:t>светлае</a:t>
            </a:r>
            <a:r>
              <a:rPr lang="ru-RU" sz="1900" dirty="0"/>
              <a:t> </a:t>
            </a:r>
            <a:r>
              <a:rPr lang="ru-RU" sz="1900" dirty="0" err="1"/>
              <a:t>імя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Слаўся</a:t>
            </a:r>
            <a:r>
              <a:rPr lang="ru-RU" sz="1900" dirty="0"/>
              <a:t>, </a:t>
            </a:r>
            <a:r>
              <a:rPr lang="ru-RU" sz="1900" dirty="0" err="1"/>
              <a:t>народаў</a:t>
            </a:r>
            <a:r>
              <a:rPr lang="ru-RU" sz="1900" dirty="0"/>
              <a:t> </a:t>
            </a:r>
            <a:r>
              <a:rPr lang="ru-RU" sz="1900" dirty="0" err="1"/>
              <a:t>братэрскі</a:t>
            </a:r>
            <a:r>
              <a:rPr lang="ru-RU" sz="1900" dirty="0"/>
              <a:t> </a:t>
            </a:r>
            <a:r>
              <a:rPr lang="ru-RU" sz="1900" dirty="0" err="1"/>
              <a:t>саюз</a:t>
            </a:r>
            <a:r>
              <a:rPr lang="ru-RU" sz="1900" dirty="0"/>
              <a:t>!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Наша </a:t>
            </a:r>
            <a:r>
              <a:rPr lang="ru-RU" sz="1900" dirty="0" err="1"/>
              <a:t>любімая</a:t>
            </a:r>
            <a:r>
              <a:rPr lang="ru-RU" sz="1900" dirty="0"/>
              <a:t> </a:t>
            </a:r>
            <a:r>
              <a:rPr lang="ru-RU" sz="1900" dirty="0" err="1"/>
              <a:t>маці-Радзіма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Вечна </a:t>
            </a:r>
            <a:r>
              <a:rPr lang="ru-RU" sz="1900" dirty="0" err="1"/>
              <a:t>жыві</a:t>
            </a:r>
            <a:r>
              <a:rPr lang="ru-RU" sz="1900" dirty="0"/>
              <a:t> і </a:t>
            </a:r>
            <a:r>
              <a:rPr lang="ru-RU" sz="1900" dirty="0" err="1"/>
              <a:t>квітней</a:t>
            </a:r>
            <a:r>
              <a:rPr lang="ru-RU" sz="1900" dirty="0"/>
              <a:t>, Беларусь!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Дружба </a:t>
            </a:r>
            <a:r>
              <a:rPr lang="ru-RU" sz="1900" dirty="0" err="1"/>
              <a:t>народаў</a:t>
            </a:r>
            <a:r>
              <a:rPr lang="ru-RU" sz="1900" dirty="0"/>
              <a:t> — </a:t>
            </a:r>
            <a:r>
              <a:rPr lang="ru-RU" sz="1900" dirty="0" err="1"/>
              <a:t>сіла</a:t>
            </a:r>
            <a:r>
              <a:rPr lang="ru-RU" sz="1900" dirty="0"/>
              <a:t> </a:t>
            </a:r>
            <a:r>
              <a:rPr lang="ru-RU" sz="1900" dirty="0" err="1"/>
              <a:t>народаў</a:t>
            </a:r>
            <a:r>
              <a:rPr lang="ru-RU" sz="1900" dirty="0"/>
              <a:t> —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Наш </a:t>
            </a:r>
            <a:r>
              <a:rPr lang="ru-RU" sz="1900" dirty="0" err="1"/>
              <a:t>запаветны</a:t>
            </a:r>
            <a:r>
              <a:rPr lang="ru-RU" sz="1900" dirty="0"/>
              <a:t>, </a:t>
            </a:r>
            <a:r>
              <a:rPr lang="ru-RU" sz="1900" dirty="0" err="1"/>
              <a:t>сонечны</a:t>
            </a:r>
            <a:r>
              <a:rPr lang="ru-RU" sz="1900" dirty="0"/>
              <a:t> шлях.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Горда ж </a:t>
            </a:r>
            <a:r>
              <a:rPr lang="ru-RU" sz="1900" dirty="0" err="1"/>
              <a:t>узвіся</a:t>
            </a:r>
            <a:r>
              <a:rPr lang="ru-RU" sz="1900" dirty="0"/>
              <a:t> ў </a:t>
            </a:r>
            <a:r>
              <a:rPr lang="ru-RU" sz="1900" dirty="0" err="1"/>
              <a:t>ясныя</a:t>
            </a:r>
            <a:r>
              <a:rPr lang="ru-RU" sz="1900" dirty="0"/>
              <a:t> </a:t>
            </a:r>
            <a:r>
              <a:rPr lang="ru-RU" sz="1900" dirty="0" err="1"/>
              <a:t>высі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Сцяг</a:t>
            </a:r>
            <a:r>
              <a:rPr lang="ru-RU" sz="1900" dirty="0"/>
              <a:t> </a:t>
            </a:r>
            <a:r>
              <a:rPr lang="ru-RU" sz="1900" dirty="0" err="1"/>
              <a:t>пераможны</a:t>
            </a:r>
            <a:r>
              <a:rPr lang="ru-RU" sz="1900" dirty="0"/>
              <a:t> — </a:t>
            </a:r>
            <a:r>
              <a:rPr lang="ru-RU" sz="1900" dirty="0" err="1"/>
              <a:t>радасці</a:t>
            </a:r>
            <a:r>
              <a:rPr lang="ru-RU" sz="1900" dirty="0"/>
              <a:t> </a:t>
            </a:r>
            <a:r>
              <a:rPr lang="ru-RU" sz="1900" dirty="0" err="1"/>
              <a:t>сцяг</a:t>
            </a:r>
            <a:r>
              <a:rPr lang="ru-RU" sz="1900" dirty="0"/>
              <a:t>!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9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Слаўся</a:t>
            </a:r>
            <a:r>
              <a:rPr lang="ru-RU" sz="1900" dirty="0"/>
              <a:t>, </a:t>
            </a:r>
            <a:r>
              <a:rPr lang="ru-RU" sz="1900" dirty="0" err="1"/>
              <a:t>зямлі</a:t>
            </a:r>
            <a:r>
              <a:rPr lang="ru-RU" sz="1900" dirty="0"/>
              <a:t> </a:t>
            </a:r>
            <a:r>
              <a:rPr lang="ru-RU" sz="1900" dirty="0" err="1"/>
              <a:t>нашай</a:t>
            </a:r>
            <a:r>
              <a:rPr lang="ru-RU" sz="1900" dirty="0"/>
              <a:t> </a:t>
            </a:r>
            <a:r>
              <a:rPr lang="ru-RU" sz="1900" dirty="0" err="1"/>
              <a:t>светлае</a:t>
            </a:r>
            <a:r>
              <a:rPr lang="ru-RU" sz="1900" dirty="0"/>
              <a:t> </a:t>
            </a:r>
            <a:r>
              <a:rPr lang="ru-RU" sz="1900" dirty="0" err="1"/>
              <a:t>імя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 err="1"/>
              <a:t>Слаўся</a:t>
            </a:r>
            <a:r>
              <a:rPr lang="ru-RU" sz="1900" dirty="0"/>
              <a:t>, </a:t>
            </a:r>
            <a:r>
              <a:rPr lang="ru-RU" sz="1900" dirty="0" err="1"/>
              <a:t>народаў</a:t>
            </a:r>
            <a:r>
              <a:rPr lang="ru-RU" sz="1900" dirty="0"/>
              <a:t> </a:t>
            </a:r>
            <a:r>
              <a:rPr lang="ru-RU" sz="1900" dirty="0" err="1"/>
              <a:t>братэрскі</a:t>
            </a:r>
            <a:r>
              <a:rPr lang="ru-RU" sz="1900" dirty="0"/>
              <a:t> </a:t>
            </a:r>
            <a:r>
              <a:rPr lang="ru-RU" sz="1900" dirty="0" err="1"/>
              <a:t>саюз</a:t>
            </a:r>
            <a:r>
              <a:rPr lang="ru-RU" sz="1900" dirty="0"/>
              <a:t>!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Наша </a:t>
            </a:r>
            <a:r>
              <a:rPr lang="ru-RU" sz="1900" dirty="0" err="1"/>
              <a:t>любімая</a:t>
            </a:r>
            <a:r>
              <a:rPr lang="ru-RU" sz="1900" dirty="0"/>
              <a:t> </a:t>
            </a:r>
            <a:r>
              <a:rPr lang="ru-RU" sz="1900" dirty="0" err="1"/>
              <a:t>маці-Радзіма</a:t>
            </a:r>
            <a:r>
              <a:rPr lang="ru-RU" sz="1900" dirty="0"/>
              <a:t>,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 dirty="0"/>
              <a:t>Вечна </a:t>
            </a:r>
            <a:r>
              <a:rPr lang="ru-RU" sz="1900" dirty="0" err="1"/>
              <a:t>жыві</a:t>
            </a:r>
            <a:r>
              <a:rPr lang="ru-RU" sz="1900" dirty="0"/>
              <a:t> і </a:t>
            </a:r>
            <a:r>
              <a:rPr lang="ru-RU" sz="1900" dirty="0" err="1"/>
              <a:t>квітней</a:t>
            </a:r>
            <a:r>
              <a:rPr lang="ru-RU" sz="1900" dirty="0"/>
              <a:t>, Беларусь!</a:t>
            </a:r>
          </a:p>
        </p:txBody>
      </p:sp>
    </p:spTree>
    <p:extLst>
      <p:ext uri="{BB962C8B-B14F-4D97-AF65-F5344CB8AC3E}">
        <p14:creationId xmlns:p14="http://schemas.microsoft.com/office/powerpoint/2010/main" val="39161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В </a:t>
            </a:r>
            <a:r>
              <a:rPr lang="ru-RU" dirty="0"/>
              <a:t>Республике Беларусь выбрана и функционирует </a:t>
            </a:r>
            <a:r>
              <a:rPr lang="ru-RU" b="1" dirty="0"/>
              <a:t>социально-ориентированная модель экономического развития</a:t>
            </a:r>
            <a:r>
              <a:rPr lang="ru-RU" dirty="0"/>
              <a:t>. Характерными особенностями этой модели являются следующие:</a:t>
            </a:r>
          </a:p>
          <a:p>
            <a:pPr marL="50292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Построение </a:t>
            </a:r>
            <a:r>
              <a:rPr lang="ru-RU" dirty="0"/>
              <a:t>сильной и эффективной государственной </a:t>
            </a:r>
            <a:r>
              <a:rPr lang="ru-RU" dirty="0" smtClean="0"/>
              <a:t>власти</a:t>
            </a:r>
          </a:p>
          <a:p>
            <a:pPr marL="50292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Равноправное </a:t>
            </a:r>
            <a:r>
              <a:rPr lang="ru-RU" dirty="0"/>
              <a:t>функционирование государственного и частного секторов </a:t>
            </a:r>
            <a:r>
              <a:rPr lang="ru-RU" dirty="0" smtClean="0"/>
              <a:t>экономики.</a:t>
            </a:r>
          </a:p>
          <a:p>
            <a:pPr marL="50292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Приватизация </a:t>
            </a:r>
            <a:r>
              <a:rPr lang="ru-RU" dirty="0"/>
              <a:t>не как самоцель, а как средство привлечения заинтересованного инвестора, формирования эффективного </a:t>
            </a:r>
            <a:r>
              <a:rPr lang="ru-RU" dirty="0" smtClean="0"/>
              <a:t>собственника.</a:t>
            </a:r>
          </a:p>
          <a:p>
            <a:pPr marL="50292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err="1" smtClean="0"/>
              <a:t>Многовекторность</a:t>
            </a:r>
            <a:r>
              <a:rPr lang="ru-RU" dirty="0" smtClean="0"/>
              <a:t> </a:t>
            </a:r>
            <a:r>
              <a:rPr lang="ru-RU" dirty="0"/>
              <a:t>внешнеэкономической деятельности. </a:t>
            </a:r>
            <a:endParaRPr lang="ru-RU" dirty="0" smtClean="0"/>
          </a:p>
          <a:p>
            <a:pPr marL="50292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Сильная </a:t>
            </a:r>
            <a:r>
              <a:rPr lang="ru-RU" dirty="0"/>
              <a:t>социальная политика. </a:t>
            </a:r>
          </a:p>
        </p:txBody>
      </p:sp>
    </p:spTree>
    <p:extLst>
      <p:ext uri="{BB962C8B-B14F-4D97-AF65-F5344CB8AC3E}">
        <p14:creationId xmlns:p14="http://schemas.microsoft.com/office/powerpoint/2010/main" val="211499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pPr marL="4572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Базовыми </a:t>
            </a:r>
            <a:r>
              <a:rPr lang="ru-RU" b="1" dirty="0"/>
              <a:t>национально-государственными интересами </a:t>
            </a:r>
            <a:r>
              <a:rPr lang="ru-RU" dirty="0"/>
              <a:t>Республики Беларусь </a:t>
            </a:r>
            <a:r>
              <a:rPr lang="ru-RU" dirty="0" smtClean="0"/>
              <a:t>являются: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сохранение </a:t>
            </a:r>
            <a:r>
              <a:rPr lang="ru-RU" dirty="0"/>
              <a:t>и укрепление независимости и суверенитета страны, ее территориальной </a:t>
            </a:r>
            <a:r>
              <a:rPr lang="ru-RU" dirty="0" smtClean="0"/>
              <a:t>целостности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обеспечение </a:t>
            </a:r>
            <a:r>
              <a:rPr lang="ru-RU" dirty="0"/>
              <a:t>надежной безопасности </a:t>
            </a:r>
            <a:r>
              <a:rPr lang="ru-RU" dirty="0" smtClean="0"/>
              <a:t>страны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«пояса добрососедства» по периметру белорусских </a:t>
            </a:r>
            <a:r>
              <a:rPr lang="ru-RU" dirty="0" smtClean="0"/>
              <a:t>границ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всесторонняя </a:t>
            </a:r>
            <a:r>
              <a:rPr lang="ru-RU" dirty="0"/>
              <a:t>защита прав и свобод </a:t>
            </a:r>
            <a:r>
              <a:rPr lang="ru-RU" dirty="0" smtClean="0"/>
              <a:t>граждан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самоидентификация </a:t>
            </a:r>
            <a:r>
              <a:rPr lang="ru-RU" dirty="0"/>
              <a:t>и утверждение своих интересов в отношениях с другими народами через сохранение мира и стабильности в международных </a:t>
            </a:r>
            <a:r>
              <a:rPr lang="ru-RU" dirty="0" smtClean="0"/>
              <a:t>отношениях</a:t>
            </a:r>
          </a:p>
          <a:p>
            <a:pPr marL="50292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поддержание </a:t>
            </a:r>
            <a:r>
              <a:rPr lang="ru-RU" dirty="0"/>
              <a:t>обеспеченности экономики страны энергетическими и сырьевыми ресурсами, конкурентоспособности производства, сохранения рабочих мест, стабильности денежной системы, экологического равновесия.</a:t>
            </a:r>
          </a:p>
        </p:txBody>
      </p:sp>
    </p:spTree>
    <p:extLst>
      <p:ext uri="{BB962C8B-B14F-4D97-AF65-F5344CB8AC3E}">
        <p14:creationId xmlns:p14="http://schemas.microsoft.com/office/powerpoint/2010/main" val="31589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95739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Конституция</a:t>
            </a:r>
            <a:r>
              <a:rPr lang="ru-RU" dirty="0" smtClean="0"/>
              <a:t> </a:t>
            </a:r>
            <a:r>
              <a:rPr lang="ru-RU" dirty="0"/>
              <a:t>– основной закон государства, ядро правовой системы общества. Конституция прежде всего юридический документ, которые закрепляет основы государственности, законности и правопорядка.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Функции </a:t>
            </a:r>
            <a:r>
              <a:rPr lang="ru-RU" b="1" dirty="0"/>
              <a:t>конституции: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b="1" dirty="0" smtClean="0"/>
              <a:t>юридическая </a:t>
            </a:r>
            <a:r>
              <a:rPr lang="ru-RU" b="1" dirty="0"/>
              <a:t>функция</a:t>
            </a:r>
            <a:r>
              <a:rPr lang="ru-RU" dirty="0"/>
              <a:t> – главный источник права, является базой для развития законодательства, закрепляет основы конституционного строя, определяет основы правового положения личности, права и свободы человека и гражданина, устанавливает государственное, административно-территориальное устройство, систему и виды </a:t>
            </a:r>
            <a:r>
              <a:rPr lang="ru-RU" dirty="0" smtClean="0"/>
              <a:t>госорганов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b="1" dirty="0" smtClean="0"/>
              <a:t>политическая </a:t>
            </a:r>
            <a:r>
              <a:rPr lang="ru-RU" b="1" dirty="0"/>
              <a:t>функция</a:t>
            </a:r>
            <a:r>
              <a:rPr lang="ru-RU" dirty="0"/>
              <a:t> – устанавливает основы организации политической власти, статус государства и общественных объединений, принцип участия граждан в управлении делами общества и </a:t>
            </a:r>
            <a:r>
              <a:rPr lang="ru-RU" dirty="0" smtClean="0"/>
              <a:t>государства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b="1" dirty="0" smtClean="0"/>
              <a:t>идеологическая </a:t>
            </a:r>
            <a:r>
              <a:rPr lang="ru-RU" b="1" dirty="0"/>
              <a:t>функция</a:t>
            </a:r>
            <a:r>
              <a:rPr lang="ru-RU" dirty="0"/>
              <a:t> – выражается в том, что конституция наиболее авторитетный закон, обращается к признанным в обществе ценностям, убеждает граждан жить и действовать в соответствии с основными принципами и положениями конституции.</a:t>
            </a:r>
          </a:p>
        </p:txBody>
      </p:sp>
    </p:spTree>
    <p:extLst>
      <p:ext uri="{BB962C8B-B14F-4D97-AF65-F5344CB8AC3E}">
        <p14:creationId xmlns:p14="http://schemas.microsoft.com/office/powerpoint/2010/main" val="412228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Развитие </a:t>
            </a:r>
            <a:r>
              <a:rPr lang="ru-RU" dirty="0"/>
              <a:t>конституционного законодательства в Беларуси прошло ряд </a:t>
            </a:r>
            <a:r>
              <a:rPr lang="ru-RU" dirty="0" smtClean="0"/>
              <a:t>этапов: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3 </a:t>
            </a:r>
            <a:r>
              <a:rPr lang="ru-RU" b="1" dirty="0"/>
              <a:t>февраля </a:t>
            </a:r>
            <a:r>
              <a:rPr lang="ru-RU" b="1" dirty="0" smtClean="0"/>
              <a:t>1919 г</a:t>
            </a:r>
            <a:r>
              <a:rPr lang="ru-RU" b="1" dirty="0"/>
              <a:t>. </a:t>
            </a:r>
            <a:r>
              <a:rPr lang="ru-RU" dirty="0"/>
              <a:t>– принята </a:t>
            </a:r>
            <a:r>
              <a:rPr lang="ru-RU" dirty="0" smtClean="0"/>
              <a:t>первая </a:t>
            </a:r>
            <a:r>
              <a:rPr lang="ru-RU" dirty="0"/>
              <a:t>конституция, где </a:t>
            </a:r>
            <a:r>
              <a:rPr lang="ru-RU" dirty="0" smtClean="0"/>
              <a:t>были определены </a:t>
            </a:r>
            <a:r>
              <a:rPr lang="ru-RU" dirty="0"/>
              <a:t>административно-территориальные границы Беларуси. </a:t>
            </a:r>
            <a:r>
              <a:rPr lang="ru-RU" dirty="0" smtClean="0"/>
              <a:t>	</a:t>
            </a:r>
            <a:r>
              <a:rPr lang="ru-RU" b="1" dirty="0" smtClean="0"/>
              <a:t>11 </a:t>
            </a:r>
            <a:r>
              <a:rPr lang="ru-RU" b="1" dirty="0"/>
              <a:t>апреля </a:t>
            </a:r>
            <a:r>
              <a:rPr lang="ru-RU" b="1" dirty="0" smtClean="0"/>
              <a:t>1927 г</a:t>
            </a:r>
            <a:r>
              <a:rPr lang="ru-RU" b="1" dirty="0"/>
              <a:t>. </a:t>
            </a:r>
            <a:r>
              <a:rPr lang="ru-RU" dirty="0"/>
              <a:t>– восьмым всебелорусским съездом советов принята конституция построения социализма.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19 </a:t>
            </a:r>
            <a:r>
              <a:rPr lang="ru-RU" b="1" dirty="0"/>
              <a:t>февраля </a:t>
            </a:r>
            <a:r>
              <a:rPr lang="ru-RU" b="1" dirty="0" smtClean="0"/>
              <a:t>1937 г</a:t>
            </a:r>
            <a:r>
              <a:rPr lang="ru-RU" b="1" dirty="0"/>
              <a:t>. </a:t>
            </a:r>
            <a:r>
              <a:rPr lang="ru-RU" dirty="0"/>
              <a:t>– принята конституция, где </a:t>
            </a:r>
            <a:r>
              <a:rPr lang="ru-RU" dirty="0" smtClean="0"/>
              <a:t>было объявлено</a:t>
            </a:r>
            <a:r>
              <a:rPr lang="ru-RU" dirty="0"/>
              <a:t>, что социализм полностью и окончательно победил в СССР и БССР. </a:t>
            </a:r>
            <a:endParaRPr lang="ru-RU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b="1" dirty="0" smtClean="0"/>
              <a:t>14 </a:t>
            </a:r>
            <a:r>
              <a:rPr lang="ru-RU" b="1" dirty="0"/>
              <a:t>апреля </a:t>
            </a:r>
            <a:r>
              <a:rPr lang="ru-RU" b="1" dirty="0" smtClean="0"/>
              <a:t>1978 г</a:t>
            </a:r>
            <a:r>
              <a:rPr lang="ru-RU" b="1" dirty="0"/>
              <a:t>. </a:t>
            </a:r>
            <a:r>
              <a:rPr lang="ru-RU" dirty="0"/>
              <a:t>– принята конституция построения развитого социалистического общества и в ст.6 </a:t>
            </a:r>
            <a:r>
              <a:rPr lang="ru-RU" dirty="0" smtClean="0"/>
              <a:t>была закреплена </a:t>
            </a:r>
            <a:r>
              <a:rPr lang="ru-RU" dirty="0"/>
              <a:t>руководящая роль КПСС, КПБ. </a:t>
            </a:r>
            <a:endParaRPr lang="ru-RU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ru-RU" b="1" dirty="0" smtClean="0"/>
              <a:t>15 </a:t>
            </a:r>
            <a:r>
              <a:rPr lang="ru-RU" b="1" dirty="0"/>
              <a:t>марта 1994г.</a:t>
            </a:r>
            <a:r>
              <a:rPr lang="ru-RU" dirty="0"/>
              <a:t> – принята конституция независимой Республики Беларусь. </a:t>
            </a:r>
          </a:p>
        </p:txBody>
      </p:sp>
    </p:spTree>
    <p:extLst>
      <p:ext uri="{BB962C8B-B14F-4D97-AF65-F5344CB8AC3E}">
        <p14:creationId xmlns:p14="http://schemas.microsoft.com/office/powerpoint/2010/main" val="33689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</a:t>
            </a:r>
            <a:r>
              <a:rPr lang="ru-RU" sz="1800" b="1" dirty="0" smtClean="0"/>
              <a:t>24 </a:t>
            </a:r>
            <a:r>
              <a:rPr lang="ru-RU" sz="1800" b="1" dirty="0"/>
              <a:t>ноября 1996 </a:t>
            </a:r>
            <a:r>
              <a:rPr lang="ru-RU" sz="1800" dirty="0"/>
              <a:t>года Конституция была обновлена и дополнена по результатам референдума. Существенная часть изменений — перераспределение полномочий в пользу исполнительной власти и </a:t>
            </a:r>
            <a:r>
              <a:rPr lang="ru-RU" sz="1800" dirty="0" smtClean="0"/>
              <a:t>президента. Кроме </a:t>
            </a:r>
            <a:r>
              <a:rPr lang="ru-RU" sz="1800" dirty="0"/>
              <a:t>того, в Конституции было закреплено положение о равноправии русского и белорусского языков (оба они стали государственными), что вытекало из итогов референдума 1995 года. </a:t>
            </a:r>
            <a:endParaRPr lang="ru-RU" sz="18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	</a:t>
            </a:r>
            <a:r>
              <a:rPr lang="ru-RU" sz="1800" b="1" dirty="0" smtClean="0"/>
              <a:t>17 </a:t>
            </a:r>
            <a:r>
              <a:rPr lang="ru-RU" sz="1800" b="1" dirty="0"/>
              <a:t>октября 2004 </a:t>
            </a:r>
            <a:r>
              <a:rPr lang="ru-RU" sz="1800" dirty="0"/>
              <a:t>года на референдуме из Конституции было изъято положение, ограничивающее право одного лица избираться президентом более чем на два срока</a:t>
            </a:r>
            <a:r>
              <a:rPr lang="ru-RU" sz="1800" dirty="0" smtClean="0"/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846439"/>
            <a:ext cx="4680520" cy="351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Структура Конституции Республики Беларусь: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I. </a:t>
            </a:r>
            <a:r>
              <a:rPr lang="ru-RU" dirty="0"/>
              <a:t>Основы конституционного </a:t>
            </a:r>
            <a:r>
              <a:rPr lang="ru-RU" dirty="0" smtClean="0"/>
              <a:t>строя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II. </a:t>
            </a:r>
            <a:r>
              <a:rPr lang="ru-RU" dirty="0"/>
              <a:t>Личность, общество, </a:t>
            </a:r>
            <a:r>
              <a:rPr lang="ru-RU" dirty="0" smtClean="0"/>
              <a:t>государство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III. </a:t>
            </a:r>
            <a:r>
              <a:rPr lang="ru-RU" dirty="0"/>
              <a:t>Избирательная система. </a:t>
            </a:r>
            <a:r>
              <a:rPr lang="ru-RU" dirty="0" smtClean="0"/>
              <a:t>Референдум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Глава 1 </a:t>
            </a:r>
            <a:r>
              <a:rPr lang="ru-RU" dirty="0"/>
              <a:t>Избирательная система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Глава 2 </a:t>
            </a:r>
            <a:r>
              <a:rPr lang="ru-RU" dirty="0"/>
              <a:t>Референдум (народное голосование)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IV. </a:t>
            </a:r>
            <a:r>
              <a:rPr lang="ru-RU" dirty="0"/>
              <a:t>Президент, парламент, правительство, </a:t>
            </a:r>
            <a:r>
              <a:rPr lang="ru-RU" dirty="0" smtClean="0"/>
              <a:t>суд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Глава 3 </a:t>
            </a:r>
            <a:r>
              <a:rPr lang="ru-RU" dirty="0"/>
              <a:t>Президент Республики Беларусь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Глава 4 </a:t>
            </a:r>
            <a:r>
              <a:rPr lang="ru-RU" dirty="0"/>
              <a:t>Парламент – Национальное собрание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Глава 5 </a:t>
            </a:r>
            <a:r>
              <a:rPr lang="ru-RU" dirty="0"/>
              <a:t>Правительство – Совет Министров Республики Беларусь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Глава 6 </a:t>
            </a:r>
            <a:r>
              <a:rPr lang="ru-RU" dirty="0"/>
              <a:t>Суд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V. </a:t>
            </a:r>
            <a:r>
              <a:rPr lang="ru-RU" dirty="0"/>
              <a:t>Местное управление и </a:t>
            </a:r>
            <a:r>
              <a:rPr lang="ru-RU" dirty="0" smtClean="0"/>
              <a:t>самоуправление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VI. </a:t>
            </a:r>
            <a:r>
              <a:rPr lang="ru-RU" dirty="0"/>
              <a:t>Прокуратура. Комитет государственного </a:t>
            </a:r>
            <a:r>
              <a:rPr lang="ru-RU" dirty="0" smtClean="0"/>
              <a:t>контроля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Глава 7 </a:t>
            </a:r>
            <a:r>
              <a:rPr lang="ru-RU" dirty="0"/>
              <a:t>Прокуратура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Глава 8 </a:t>
            </a:r>
            <a:r>
              <a:rPr lang="ru-RU" dirty="0"/>
              <a:t>Комитет государственного контроля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VII. </a:t>
            </a:r>
            <a:r>
              <a:rPr lang="ru-RU" dirty="0"/>
              <a:t>Финансово-кредитная система Республики </a:t>
            </a:r>
            <a:r>
              <a:rPr lang="ru-RU" dirty="0" smtClean="0"/>
              <a:t>Беларусь</a:t>
            </a:r>
            <a:endParaRPr lang="ru-RU" b="1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VIII. </a:t>
            </a:r>
            <a:r>
              <a:rPr lang="ru-RU" dirty="0"/>
              <a:t>Действие Конституции Республики Беларусь и порядок её </a:t>
            </a:r>
            <a:r>
              <a:rPr lang="ru-RU" dirty="0" smtClean="0"/>
              <a:t>изменения</a:t>
            </a:r>
            <a:endParaRPr lang="ru-RU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Раздел IX. </a:t>
            </a:r>
            <a:r>
              <a:rPr lang="ru-RU" dirty="0"/>
              <a:t>Заключительные и переходные </a:t>
            </a:r>
            <a:r>
              <a:rPr lang="ru-RU" dirty="0" smtClean="0"/>
              <a:t>положения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4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8964488" cy="64807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/>
              <a:t>	Основы конституционного строя в Республики Беларусь: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суверенитет </a:t>
            </a:r>
            <a:r>
              <a:rPr lang="ru-RU" dirty="0"/>
              <a:t>государства и </a:t>
            </a:r>
            <a:r>
              <a:rPr lang="ru-RU" dirty="0" smtClean="0"/>
              <a:t>народа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приоритет </a:t>
            </a:r>
            <a:r>
              <a:rPr lang="ru-RU" dirty="0"/>
              <a:t>прав и свобод человека 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народовластие 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разделение </a:t>
            </a:r>
            <a:r>
              <a:rPr lang="ru-RU" dirty="0"/>
              <a:t>властей </a:t>
            </a:r>
            <a:endParaRPr lang="ru-RU" dirty="0" smtClean="0"/>
          </a:p>
          <a:p>
            <a:pPr marL="502920" indent="-457200" algn="just">
              <a:buAutoNum type="arabicPeriod"/>
            </a:pPr>
            <a:r>
              <a:rPr lang="ru-RU" dirty="0" smtClean="0"/>
              <a:t>верховенство </a:t>
            </a:r>
            <a:r>
              <a:rPr lang="ru-RU" dirty="0"/>
              <a:t>права </a:t>
            </a:r>
            <a:endParaRPr lang="ru-RU" dirty="0" smtClean="0"/>
          </a:p>
          <a:p>
            <a:pPr marL="502920" indent="-457200" algn="just">
              <a:buAutoNum type="arabicPeriod"/>
            </a:pPr>
            <a:r>
              <a:rPr lang="ru-RU" dirty="0" smtClean="0"/>
              <a:t>приоритет </a:t>
            </a:r>
            <a:r>
              <a:rPr lang="ru-RU" dirty="0"/>
              <a:t>общепризнанных принципов международного права и обеспечение соответствия законодательства РБ. </a:t>
            </a:r>
            <a:endParaRPr lang="ru-RU" dirty="0" smtClean="0"/>
          </a:p>
          <a:p>
            <a:pPr marL="502920" indent="-457200" algn="just">
              <a:buAutoNum type="arabicPeriod"/>
            </a:pPr>
            <a:r>
              <a:rPr lang="ru-RU" dirty="0" smtClean="0"/>
              <a:t>единство </a:t>
            </a:r>
            <a:r>
              <a:rPr lang="ru-RU" dirty="0"/>
              <a:t>и неотчуждаемость территории </a:t>
            </a:r>
            <a:r>
              <a:rPr lang="ru-RU" dirty="0" smtClean="0"/>
              <a:t>РБ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равенство </a:t>
            </a:r>
            <a:r>
              <a:rPr lang="ru-RU" dirty="0"/>
              <a:t>государственной и частной собственности </a:t>
            </a:r>
            <a:endParaRPr lang="ru-RU" dirty="0" smtClean="0"/>
          </a:p>
          <a:p>
            <a:pPr marL="502920" indent="-457200" algn="just">
              <a:buAutoNum type="arabicPeriod"/>
            </a:pPr>
            <a:r>
              <a:rPr lang="ru-RU" dirty="0" smtClean="0"/>
              <a:t>равенство </a:t>
            </a:r>
            <a:r>
              <a:rPr lang="ru-RU" dirty="0"/>
              <a:t>прав для осуществления хозяйственной и иной </a:t>
            </a:r>
            <a:r>
              <a:rPr lang="ru-RU" dirty="0" smtClean="0"/>
              <a:t>деятельности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равенство </a:t>
            </a:r>
            <a:r>
              <a:rPr lang="ru-RU" dirty="0"/>
              <a:t>перед законом социальных, религиозных и других меньшинств и </a:t>
            </a:r>
            <a:r>
              <a:rPr lang="ru-RU" dirty="0" smtClean="0"/>
              <a:t>отношений</a:t>
            </a:r>
          </a:p>
          <a:p>
            <a:pPr marL="502920" indent="-457200" algn="just">
              <a:buAutoNum type="arabicPeriod"/>
            </a:pPr>
            <a:r>
              <a:rPr lang="ru-RU" dirty="0" smtClean="0"/>
              <a:t>полноправное </a:t>
            </a:r>
            <a:r>
              <a:rPr lang="ru-RU" dirty="0"/>
              <a:t>участие РБ в международном сообществе на принципах равенства государств, неприменения силы или угрозы силы, нерушимость границ, мирное урегулирование споров, невмешательство во внутренние дела других государств. </a:t>
            </a:r>
          </a:p>
        </p:txBody>
      </p:sp>
    </p:spTree>
    <p:extLst>
      <p:ext uri="{BB962C8B-B14F-4D97-AF65-F5344CB8AC3E}">
        <p14:creationId xmlns:p14="http://schemas.microsoft.com/office/powerpoint/2010/main" val="37908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Гражданские </a:t>
            </a:r>
            <a:r>
              <a:rPr lang="ru-RU" b="1" dirty="0"/>
              <a:t>права и свободы, закреплённые в Конституции </a:t>
            </a:r>
            <a:r>
              <a:rPr lang="ru-RU" b="1" dirty="0" smtClean="0"/>
              <a:t>РБ: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жизнь (ст. </a:t>
            </a:r>
            <a:r>
              <a:rPr lang="ru-RU" dirty="0" smtClean="0"/>
              <a:t>24)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обеспечение </a:t>
            </a:r>
            <a:r>
              <a:rPr lang="ru-RU" dirty="0"/>
              <a:t>государством свободы, неприкосновенности и достоинства личности (ст. </a:t>
            </a:r>
            <a:r>
              <a:rPr lang="ru-RU" dirty="0" smtClean="0"/>
              <a:t>25)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презумпцию невиновности (ст. </a:t>
            </a:r>
            <a:r>
              <a:rPr lang="ru-RU" dirty="0" smtClean="0"/>
              <a:t>26)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никто </a:t>
            </a:r>
            <a:r>
              <a:rPr lang="ru-RU" dirty="0"/>
              <a:t>не должен принуждаться давать показания и объяснения против самого себя, членов семьи, близких родственников (ст. </a:t>
            </a:r>
            <a:r>
              <a:rPr lang="ru-RU" dirty="0" smtClean="0"/>
              <a:t>27)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защиту от незаконного вмешательства в личную жизнь, в том числе от </a:t>
            </a:r>
            <a:r>
              <a:rPr lang="ru-RU" dirty="0" smtClean="0"/>
              <a:t>посягательств </a:t>
            </a:r>
            <a:r>
              <a:rPr lang="ru-RU" dirty="0"/>
              <a:t>на тайну корреспонденции, телефонных и иных сообщений, на честь и достоинство (ст. </a:t>
            </a:r>
            <a:r>
              <a:rPr lang="ru-RU" dirty="0" smtClean="0"/>
              <a:t>28)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неприкосновенность жилища и других законных владений (ст. </a:t>
            </a:r>
            <a:r>
              <a:rPr lang="ru-RU" dirty="0" smtClean="0"/>
              <a:t>29)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свободно передвигаться и выбирать местожительство в пределах Республики Беларусь, покидать её и беспрепятственно возвращаться назад (ст. </a:t>
            </a:r>
            <a:r>
              <a:rPr lang="ru-RU" dirty="0" smtClean="0"/>
              <a:t>30)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самостоятельно определять своё отношение к религии, лично или совместно с </a:t>
            </a:r>
            <a:r>
              <a:rPr lang="ru-RU" dirty="0" smtClean="0"/>
              <a:t>другими </a:t>
            </a:r>
            <a:r>
              <a:rPr lang="ru-RU" dirty="0"/>
              <a:t>исповедовать любую религию или не исповедовать никакой, выражать и распространять убеждения, </a:t>
            </a:r>
            <a:r>
              <a:rPr lang="ru-RU" dirty="0" smtClean="0"/>
              <a:t>связанные </a:t>
            </a:r>
            <a:r>
              <a:rPr lang="ru-RU" dirty="0"/>
              <a:t>с отношением к религии, участвовать в отправлении религиозных культов, ритуалов, обрядов, не запрещённых законом (ст. </a:t>
            </a:r>
            <a:r>
              <a:rPr lang="ru-RU" dirty="0" smtClean="0"/>
              <a:t>31)</a:t>
            </a:r>
          </a:p>
          <a:p>
            <a:pPr marL="4680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по достижению брачного возраста на добровольной основе вступать в брак и создавать семью (ст. 32)</a:t>
            </a:r>
          </a:p>
        </p:txBody>
      </p:sp>
    </p:spTree>
    <p:extLst>
      <p:ext uri="{BB962C8B-B14F-4D97-AF65-F5344CB8AC3E}">
        <p14:creationId xmlns:p14="http://schemas.microsoft.com/office/powerpoint/2010/main" val="7312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Политические </a:t>
            </a:r>
            <a:r>
              <a:rPr lang="ru-RU" b="1" dirty="0"/>
              <a:t>права и свободы, закреплённые в Конституции Республики </a:t>
            </a:r>
            <a:r>
              <a:rPr lang="ru-RU" b="1" dirty="0" smtClean="0"/>
              <a:t>Беларусь: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получение, хранение и распространение полной, достоверной и своевременной информации о </a:t>
            </a:r>
            <a:r>
              <a:rPr lang="ru-RU" dirty="0" err="1"/>
              <a:t>детельности</a:t>
            </a:r>
            <a:r>
              <a:rPr lang="ru-RU" dirty="0"/>
              <a:t> государственных органов, общественных объединений, о политической, экономической и международной жизни, состоянии окружающей среды (ст. </a:t>
            </a:r>
            <a:r>
              <a:rPr lang="ru-RU" dirty="0" smtClean="0"/>
              <a:t>34)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свобода </a:t>
            </a:r>
            <a:r>
              <a:rPr lang="ru-RU" dirty="0"/>
              <a:t>собраний, митингов, уличных шествий, демонстраций и пикетирования, не нарушающих правопорядка и прав других граждан (ст. 35). Порядок проведения указанных мероприятий определяется специальным </a:t>
            </a:r>
            <a:r>
              <a:rPr lang="ru-RU" dirty="0" smtClean="0"/>
              <a:t>законом.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свободу объединений (ст. </a:t>
            </a:r>
            <a:r>
              <a:rPr lang="ru-RU" dirty="0" smtClean="0"/>
              <a:t>36)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участвовать в решении </a:t>
            </a:r>
            <a:r>
              <a:rPr lang="ru-RU" dirty="0" smtClean="0"/>
              <a:t>государственных </a:t>
            </a:r>
            <a:r>
              <a:rPr lang="ru-RU" dirty="0"/>
              <a:t>дел как непосредственно, так и через свободно избранных представителей (ст. </a:t>
            </a:r>
            <a:r>
              <a:rPr lang="ru-RU" dirty="0" smtClean="0"/>
              <a:t>37)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свободно избирать и быть избранными в государственные органы на основе всеобщего равного, прямого избирательного права при тайном голосовании (ст. </a:t>
            </a:r>
            <a:r>
              <a:rPr lang="ru-RU" dirty="0" smtClean="0"/>
              <a:t>38)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равного доступа к любым должностям в государственных органах (ст. </a:t>
            </a:r>
            <a:r>
              <a:rPr lang="ru-RU" dirty="0" smtClean="0"/>
              <a:t>39)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направлять личные или коллективные обращения в государственные органы (ст. 40)</a:t>
            </a:r>
          </a:p>
        </p:txBody>
      </p:sp>
    </p:spTree>
    <p:extLst>
      <p:ext uri="{BB962C8B-B14F-4D97-AF65-F5344CB8AC3E}">
        <p14:creationId xmlns:p14="http://schemas.microsoft.com/office/powerpoint/2010/main" val="36322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ru-RU" b="1" dirty="0" smtClean="0"/>
              <a:t>Социально-экономические </a:t>
            </a:r>
            <a:r>
              <a:rPr lang="ru-RU" b="1" dirty="0"/>
              <a:t>права и свободы, закреплённые в Конституции </a:t>
            </a:r>
            <a:r>
              <a:rPr lang="ru-RU" b="1" dirty="0" smtClean="0"/>
              <a:t>РБ: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труд; право на защиту своих экономических и социальных интересов, </a:t>
            </a:r>
            <a:r>
              <a:rPr lang="ru-RU" dirty="0" err="1"/>
              <a:t>ключая</a:t>
            </a:r>
            <a:r>
              <a:rPr lang="ru-RU" dirty="0"/>
              <a:t> право на объединение в профессиональные союзы, заключение коллективных договоров и право на забастовку (ст. </a:t>
            </a:r>
            <a:r>
              <a:rPr lang="ru-RU" dirty="0" smtClean="0"/>
              <a:t>41)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вознаграждение за выполненную работу в соответствии с её количеством, качеством и общественным значением (ст. </a:t>
            </a:r>
            <a:r>
              <a:rPr lang="ru-RU" dirty="0" smtClean="0"/>
              <a:t>42)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трудящихся на отдых (ст. </a:t>
            </a:r>
            <a:r>
              <a:rPr lang="ru-RU" dirty="0" smtClean="0"/>
              <a:t>43)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собственность (ст. </a:t>
            </a:r>
            <a:r>
              <a:rPr lang="ru-RU" dirty="0" smtClean="0"/>
              <a:t>44)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охрану здоровья, включая бесплатное лечение в государственных </a:t>
            </a:r>
            <a:r>
              <a:rPr lang="ru-RU" dirty="0" err="1"/>
              <a:t>учрежденияхздравоохранения</a:t>
            </a:r>
            <a:r>
              <a:rPr lang="ru-RU" dirty="0"/>
              <a:t> (ст. </a:t>
            </a:r>
            <a:r>
              <a:rPr lang="ru-RU" dirty="0" smtClean="0"/>
              <a:t>45)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благоприятную окружающую среду (ст. </a:t>
            </a:r>
            <a:r>
              <a:rPr lang="ru-RU" dirty="0" smtClean="0"/>
              <a:t>46)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социальное обеспечение в старости, в случае болезни, инвалидности, потери трудоспособности, потери кормильца и в других случаях, предусмотренных законом (ст. </a:t>
            </a:r>
            <a:r>
              <a:rPr lang="ru-RU" dirty="0" smtClean="0"/>
              <a:t>47)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/>
              <a:t>право </a:t>
            </a:r>
            <a:r>
              <a:rPr lang="ru-RU" dirty="0"/>
              <a:t>на жильё (ст. 48)</a:t>
            </a:r>
          </a:p>
        </p:txBody>
      </p:sp>
    </p:spTree>
    <p:extLst>
      <p:ext uri="{BB962C8B-B14F-4D97-AF65-F5344CB8AC3E}">
        <p14:creationId xmlns:p14="http://schemas.microsoft.com/office/powerpoint/2010/main" val="21123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60F145-E6BE-48E1-B7A8-CA26A5054E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256B64-BD33-4B76-9701-1D8E7129B8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F95342-2451-4316-9885-64BBB51090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37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Yana Proleskovskaya</cp:lastModifiedBy>
  <cp:revision>18</cp:revision>
  <dcterms:created xsi:type="dcterms:W3CDTF">2014-01-05T12:13:36Z</dcterms:created>
  <dcterms:modified xsi:type="dcterms:W3CDTF">2019-05-15T07:12:25Z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